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75e97199c1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5e97199c1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75e83f945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5e83f945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75e97199c1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75e97199c1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75e97199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5e97199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75e97199c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75e97199c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75e97199c1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5e97199c1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75e97199c1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75e97199c1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75e97199c1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75e97199c1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75e97199c1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75e97199c1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5e97199c1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5e97199c1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5e97199c1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5e97199c1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5e97199c1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5e97199c1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75e97199c1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75e97199c1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75ed64f0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5ed64f0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75e97199c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5e97199c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75e83f94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75e83f94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75e97199c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5e97199c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75e97199c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75e97199c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75e83f9454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75e83f9454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75e97199c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75e97199c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75e83f945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5e83f945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youtube.com/channel/UCWN3xxRkmTPmbKwht9FuE5A" TargetMode="Externa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youtube.com/user/sentdex" TargetMode="External"/><Relationship Id="rId4" Type="http://schemas.openxmlformats.org/officeDocument/2006/relationships/image" Target="../media/image3.png"/><Relationship Id="rId5"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youtube.com/watch?v=SSo_EIwHSd4"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medium.com/nakamo-to/the-byzantine-generals-problem-1ae994eaba7e" TargetMode="Externa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445025"/>
            <a:ext cx="8520600" cy="106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00"/>
                </a:solidFill>
              </a:rPr>
              <a:t>Progress, Computer Science Education, and the Blockchain</a:t>
            </a:r>
            <a:endParaRPr sz="3000">
              <a:solidFill>
                <a:srgbClr val="FFFF00"/>
              </a:solidFill>
            </a:endParaRPr>
          </a:p>
        </p:txBody>
      </p:sp>
      <p:sp>
        <p:nvSpPr>
          <p:cNvPr id="55" name="Google Shape;55;p13"/>
          <p:cNvSpPr txBox="1"/>
          <p:nvPr>
            <p:ph idx="1" type="body"/>
          </p:nvPr>
        </p:nvSpPr>
        <p:spPr>
          <a:xfrm>
            <a:off x="311700" y="3718200"/>
            <a:ext cx="8520600" cy="8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Franklin Bueno</a:t>
            </a:r>
            <a:endParaRPr sz="2400"/>
          </a:p>
          <a:p>
            <a:pPr indent="0" lvl="0" marL="457200" rtl="0" algn="l">
              <a:spcBef>
                <a:spcPts val="1600"/>
              </a:spcBef>
              <a:spcAft>
                <a:spcPts val="1600"/>
              </a:spcAft>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Habits, Behaviors, and Approaches to Avoid</a:t>
            </a:r>
            <a:endParaRPr/>
          </a:p>
        </p:txBody>
      </p:sp>
      <p:sp>
        <p:nvSpPr>
          <p:cNvPr id="108" name="Google Shape;108;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Rigidity</a:t>
            </a:r>
            <a:endParaRPr/>
          </a:p>
          <a:p>
            <a:pPr indent="-317500" lvl="1" marL="914400" rtl="0" algn="l">
              <a:spcBef>
                <a:spcPts val="0"/>
              </a:spcBef>
              <a:spcAft>
                <a:spcPts val="0"/>
              </a:spcAft>
              <a:buSzPts val="1400"/>
              <a:buChar char="○"/>
            </a:pPr>
            <a:r>
              <a:rPr lang="en"/>
              <a:t>Summary of Rule from US Marine Corps - “You Have to Give Expectations, But You Cannot Tell How to Meet Aforementioned Expectations”</a:t>
            </a:r>
            <a:endParaRPr/>
          </a:p>
          <a:p>
            <a:pPr indent="-342900" lvl="0" marL="457200" rtl="0" algn="l">
              <a:spcBef>
                <a:spcPts val="0"/>
              </a:spcBef>
              <a:spcAft>
                <a:spcPts val="0"/>
              </a:spcAft>
              <a:buSzPts val="1800"/>
              <a:buChar char="●"/>
            </a:pPr>
            <a:r>
              <a:rPr lang="en"/>
              <a:t>Going through the Motions/Rote Learning</a:t>
            </a:r>
            <a:endParaRPr/>
          </a:p>
          <a:p>
            <a:pPr indent="-317500" lvl="1" marL="914400" rtl="0" algn="l">
              <a:spcBef>
                <a:spcPts val="0"/>
              </a:spcBef>
              <a:spcAft>
                <a:spcPts val="0"/>
              </a:spcAft>
              <a:buSzPts val="1400"/>
              <a:buChar char="○"/>
            </a:pPr>
            <a:r>
              <a:rPr lang="en"/>
              <a:t>Makes the Mind Lazy</a:t>
            </a:r>
            <a:endParaRPr/>
          </a:p>
          <a:p>
            <a:pPr indent="-317500" lvl="1" marL="914400" rtl="0" algn="l">
              <a:spcBef>
                <a:spcPts val="0"/>
              </a:spcBef>
              <a:spcAft>
                <a:spcPts val="0"/>
              </a:spcAft>
              <a:buSzPts val="1400"/>
              <a:buChar char="○"/>
            </a:pPr>
            <a:r>
              <a:rPr lang="en"/>
              <a:t>Destroys the Fun of Learning</a:t>
            </a:r>
            <a:endParaRPr/>
          </a:p>
          <a:p>
            <a:pPr indent="-342900" lvl="0" marL="457200" rtl="0" algn="l">
              <a:spcBef>
                <a:spcPts val="0"/>
              </a:spcBef>
              <a:spcAft>
                <a:spcPts val="0"/>
              </a:spcAft>
              <a:buSzPts val="1800"/>
              <a:buChar char="●"/>
            </a:pPr>
            <a:r>
              <a:rPr lang="en"/>
              <a:t>Discouragement/Loss of Vision</a:t>
            </a:r>
            <a:endParaRPr/>
          </a:p>
          <a:p>
            <a:pPr indent="-317500" lvl="1" marL="914400" rtl="0" algn="l">
              <a:spcBef>
                <a:spcPts val="0"/>
              </a:spcBef>
              <a:spcAft>
                <a:spcPts val="0"/>
              </a:spcAft>
              <a:buSzPts val="1400"/>
              <a:buChar char="○"/>
            </a:pPr>
            <a:r>
              <a:rPr lang="en"/>
              <a:t>“You Make Your Limitations”</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III Special Topic - Blockchain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Late March, 2018</a:t>
            </a:r>
            <a:endParaRPr/>
          </a:p>
        </p:txBody>
      </p:sp>
      <p:sp>
        <p:nvSpPr>
          <p:cNvPr id="119" name="Google Shape;119;p24"/>
          <p:cNvSpPr txBox="1"/>
          <p:nvPr>
            <p:ph idx="1" type="body"/>
          </p:nvPr>
        </p:nvSpPr>
        <p:spPr>
          <a:xfrm>
            <a:off x="311700" y="4301125"/>
            <a:ext cx="8520600" cy="74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Prince George’s County, MD Electricity Outage for Multiple Days</a:t>
            </a:r>
            <a:endParaRPr sz="1400"/>
          </a:p>
          <a:p>
            <a:pPr indent="0" lvl="0" marL="0" rtl="0" algn="l">
              <a:spcBef>
                <a:spcPts val="1600"/>
              </a:spcBef>
              <a:spcAft>
                <a:spcPts val="1600"/>
              </a:spcAft>
              <a:buNone/>
            </a:pPr>
            <a:r>
              <a:rPr lang="en" sz="1400"/>
              <a:t>Listened to Siraj Raval (</a:t>
            </a:r>
            <a:r>
              <a:rPr lang="en" sz="1400" u="sng">
                <a:solidFill>
                  <a:schemeClr val="hlink"/>
                </a:solidFill>
                <a:hlinkClick r:id="rId3"/>
              </a:rPr>
              <a:t>https://www.youtube.com/channel/UCWN3xxRkmTPmbKwht9FuE5A</a:t>
            </a:r>
            <a:r>
              <a:rPr lang="en" sz="1400"/>
              <a:t>) Anxiously</a:t>
            </a:r>
            <a:endParaRPr sz="1400"/>
          </a:p>
        </p:txBody>
      </p:sp>
      <p:pic>
        <p:nvPicPr>
          <p:cNvPr id="120" name="Google Shape;120;p24"/>
          <p:cNvPicPr preferRelativeResize="0"/>
          <p:nvPr/>
        </p:nvPicPr>
        <p:blipFill>
          <a:blip r:embed="rId4">
            <a:alphaModFix/>
          </a:blip>
          <a:stretch>
            <a:fillRect/>
          </a:stretch>
        </p:blipFill>
        <p:spPr>
          <a:xfrm>
            <a:off x="2196701" y="989875"/>
            <a:ext cx="4750600" cy="31637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Great Escape 2018</a:t>
            </a:r>
            <a:endParaRPr/>
          </a:p>
        </p:txBody>
      </p:sp>
      <p:sp>
        <p:nvSpPr>
          <p:cNvPr id="126" name="Google Shape;126;p25"/>
          <p:cNvSpPr txBox="1"/>
          <p:nvPr>
            <p:ph idx="1" type="body"/>
          </p:nvPr>
        </p:nvSpPr>
        <p:spPr>
          <a:xfrm>
            <a:off x="311700" y="4001500"/>
            <a:ext cx="8520600" cy="96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California Road Trip from Santa Monica, Los Angeles (left) to UCSB Campus (right) and Back</a:t>
            </a:r>
            <a:endParaRPr sz="1400"/>
          </a:p>
          <a:p>
            <a:pPr indent="0" lvl="0" marL="0" rtl="0" algn="l">
              <a:spcBef>
                <a:spcPts val="1600"/>
              </a:spcBef>
              <a:spcAft>
                <a:spcPts val="1600"/>
              </a:spcAft>
              <a:buNone/>
            </a:pPr>
            <a:r>
              <a:rPr lang="en" sz="1400"/>
              <a:t>Listened to Sentdex (</a:t>
            </a:r>
            <a:r>
              <a:rPr lang="en" sz="1400" u="sng">
                <a:solidFill>
                  <a:schemeClr val="hlink"/>
                </a:solidFill>
                <a:hlinkClick r:id="rId3"/>
              </a:rPr>
              <a:t>https://www.youtube.com/user/sentdex</a:t>
            </a:r>
            <a:r>
              <a:rPr lang="en" sz="1400"/>
              <a:t>) Summary of Bitcoin Paper the Whole Trip</a:t>
            </a:r>
            <a:endParaRPr sz="1400"/>
          </a:p>
        </p:txBody>
      </p:sp>
      <p:pic>
        <p:nvPicPr>
          <p:cNvPr id="127" name="Google Shape;127;p25"/>
          <p:cNvPicPr preferRelativeResize="0"/>
          <p:nvPr/>
        </p:nvPicPr>
        <p:blipFill>
          <a:blip r:embed="rId4">
            <a:alphaModFix/>
          </a:blip>
          <a:stretch>
            <a:fillRect/>
          </a:stretch>
        </p:blipFill>
        <p:spPr>
          <a:xfrm>
            <a:off x="4431100" y="1439200"/>
            <a:ext cx="4603226" cy="1876975"/>
          </a:xfrm>
          <a:prstGeom prst="rect">
            <a:avLst/>
          </a:prstGeom>
          <a:noFill/>
          <a:ln>
            <a:noFill/>
          </a:ln>
        </p:spPr>
      </p:pic>
      <p:pic>
        <p:nvPicPr>
          <p:cNvPr id="128" name="Google Shape;128;p25"/>
          <p:cNvPicPr preferRelativeResize="0"/>
          <p:nvPr/>
        </p:nvPicPr>
        <p:blipFill>
          <a:blip r:embed="rId5">
            <a:alphaModFix/>
          </a:blip>
          <a:stretch>
            <a:fillRect/>
          </a:stretch>
        </p:blipFill>
        <p:spPr>
          <a:xfrm>
            <a:off x="251575" y="1182525"/>
            <a:ext cx="3981249" cy="26541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Blockchain Terms</a:t>
            </a:r>
            <a:endParaRPr/>
          </a:p>
        </p:txBody>
      </p:sp>
      <p:sp>
        <p:nvSpPr>
          <p:cNvPr id="134" name="Google Shape;134;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arenR"/>
            </a:pPr>
            <a:r>
              <a:rPr lang="en"/>
              <a:t>Blockchain</a:t>
            </a:r>
            <a:endParaRPr/>
          </a:p>
          <a:p>
            <a:pPr indent="-342900" lvl="0" marL="457200" rtl="0" algn="l">
              <a:spcBef>
                <a:spcPts val="0"/>
              </a:spcBef>
              <a:spcAft>
                <a:spcPts val="0"/>
              </a:spcAft>
              <a:buSzPts val="1800"/>
              <a:buAutoNum type="arabicParenR"/>
            </a:pPr>
            <a:r>
              <a:rPr lang="en"/>
              <a:t>Distributed System</a:t>
            </a:r>
            <a:endParaRPr/>
          </a:p>
          <a:p>
            <a:pPr indent="-342900" lvl="0" marL="457200" rtl="0" algn="l">
              <a:spcBef>
                <a:spcPts val="0"/>
              </a:spcBef>
              <a:spcAft>
                <a:spcPts val="0"/>
              </a:spcAft>
              <a:buSzPts val="1800"/>
              <a:buAutoNum type="arabicParenR"/>
            </a:pPr>
            <a:r>
              <a:rPr lang="en"/>
              <a:t>Ledger</a:t>
            </a:r>
            <a:endParaRPr/>
          </a:p>
          <a:p>
            <a:pPr indent="0" lvl="0" marL="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7"/>
          <p:cNvSpPr txBox="1"/>
          <p:nvPr>
            <p:ph type="title"/>
          </p:nvPr>
        </p:nvSpPr>
        <p:spPr>
          <a:xfrm>
            <a:off x="311700" y="180475"/>
            <a:ext cx="8520600" cy="10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Blockchain Term</a:t>
            </a:r>
            <a:endParaRPr/>
          </a:p>
          <a:p>
            <a:pPr indent="0" lvl="0" marL="0" rtl="0" algn="ctr">
              <a:spcBef>
                <a:spcPts val="0"/>
              </a:spcBef>
              <a:spcAft>
                <a:spcPts val="0"/>
              </a:spcAft>
              <a:buNone/>
            </a:pPr>
            <a:r>
              <a:rPr lang="en"/>
              <a:t> Blockchain (1/3)</a:t>
            </a:r>
            <a:endParaRPr/>
          </a:p>
        </p:txBody>
      </p:sp>
      <p:sp>
        <p:nvSpPr>
          <p:cNvPr id="140" name="Google Shape;140;p27"/>
          <p:cNvSpPr txBox="1"/>
          <p:nvPr>
            <p:ph idx="1" type="body"/>
          </p:nvPr>
        </p:nvSpPr>
        <p:spPr>
          <a:xfrm>
            <a:off x="311700" y="1159600"/>
            <a:ext cx="8520600" cy="3736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The block is a structure of information, with, in general, three components.</a:t>
            </a:r>
            <a:endParaRPr sz="1400"/>
          </a:p>
          <a:p>
            <a:pPr indent="-317500" lvl="1" marL="914400" rtl="0" algn="l">
              <a:spcBef>
                <a:spcPts val="0"/>
              </a:spcBef>
              <a:spcAft>
                <a:spcPts val="0"/>
              </a:spcAft>
              <a:buSzPts val="1400"/>
              <a:buChar char="○"/>
            </a:pPr>
            <a:r>
              <a:rPr lang="en"/>
              <a:t>Data (e.g., statement that “Bank of Tokyo is wiring to Franklin Bueno five million (5.0 * 10^6) USD on December 12, 2019 1620 EST.”)</a:t>
            </a:r>
            <a:endParaRPr/>
          </a:p>
          <a:p>
            <a:pPr indent="-317500" lvl="1" marL="914400" rtl="0" algn="l">
              <a:spcBef>
                <a:spcPts val="0"/>
              </a:spcBef>
              <a:spcAft>
                <a:spcPts val="0"/>
              </a:spcAft>
              <a:buSzPts val="1400"/>
              <a:buChar char="○"/>
            </a:pPr>
            <a:r>
              <a:rPr lang="en"/>
              <a:t>Hash, Digital Fingerprint That Changes with Data Change</a:t>
            </a:r>
            <a:endParaRPr/>
          </a:p>
          <a:p>
            <a:pPr indent="-317500" lvl="1" marL="914400" rtl="0" algn="l">
              <a:spcBef>
                <a:spcPts val="0"/>
              </a:spcBef>
              <a:spcAft>
                <a:spcPts val="0"/>
              </a:spcAft>
              <a:buSzPts val="1400"/>
              <a:buChar char="○"/>
            </a:pPr>
            <a:r>
              <a:rPr lang="en"/>
              <a:t>Hash of Previous Block (in genesis (initial) block, there is a specific alternate hash)</a:t>
            </a:r>
            <a:endParaRPr/>
          </a:p>
          <a:p>
            <a:pPr indent="-317500" lvl="0" marL="457200" rtl="0" algn="l">
              <a:spcBef>
                <a:spcPts val="0"/>
              </a:spcBef>
              <a:spcAft>
                <a:spcPts val="0"/>
              </a:spcAft>
              <a:buSzPts val="1400"/>
              <a:buChar char="●"/>
            </a:pPr>
            <a:r>
              <a:rPr lang="en" sz="1400"/>
              <a:t>The repetition of the hash of a block between a block and its previous block forms a link in the blockchain.</a:t>
            </a:r>
            <a:endParaRPr sz="1400"/>
          </a:p>
          <a:p>
            <a:pPr indent="-317500" lvl="0" marL="457200" rtl="0" algn="l">
              <a:spcBef>
                <a:spcPts val="0"/>
              </a:spcBef>
              <a:spcAft>
                <a:spcPts val="0"/>
              </a:spcAft>
              <a:buSzPts val="1400"/>
              <a:buChar char="●"/>
            </a:pPr>
            <a:r>
              <a:rPr lang="en" sz="1400"/>
              <a:t>The chain is the stack of blocks as connected by the hash components.</a:t>
            </a:r>
            <a:endParaRPr sz="1400"/>
          </a:p>
          <a:p>
            <a:pPr indent="-317500" lvl="0" marL="457200" rtl="0" algn="l">
              <a:spcBef>
                <a:spcPts val="0"/>
              </a:spcBef>
              <a:spcAft>
                <a:spcPts val="0"/>
              </a:spcAft>
              <a:buSzPts val="1400"/>
              <a:buChar char="●"/>
            </a:pPr>
            <a:r>
              <a:rPr lang="en" sz="1400"/>
              <a:t>Changing the data component in a block changes the hash component.</a:t>
            </a:r>
            <a:endParaRPr sz="1400"/>
          </a:p>
          <a:p>
            <a:pPr indent="-317500" lvl="0" marL="457200" rtl="0" algn="l">
              <a:spcBef>
                <a:spcPts val="0"/>
              </a:spcBef>
              <a:spcAft>
                <a:spcPts val="0"/>
              </a:spcAft>
              <a:buSzPts val="1400"/>
              <a:buChar char="●"/>
            </a:pPr>
            <a:r>
              <a:rPr lang="en" sz="1400"/>
              <a:t>Proof of work serves as another control - this is the verification process (through the solution of a puzzle) for the addition of a block.</a:t>
            </a:r>
            <a:endParaRPr sz="1400"/>
          </a:p>
          <a:p>
            <a:pPr indent="-317500" lvl="0" marL="457200" rtl="0" algn="l">
              <a:spcBef>
                <a:spcPts val="0"/>
              </a:spcBef>
              <a:spcAft>
                <a:spcPts val="0"/>
              </a:spcAft>
              <a:buSzPts val="1400"/>
              <a:buChar char="●"/>
            </a:pPr>
            <a:r>
              <a:rPr lang="en" sz="1400"/>
              <a:t>The mutability of the hash values and the stacking of blocks form a structured sequence; this structured sequence is supposed to form a secure certificate.</a:t>
            </a:r>
            <a:endParaRPr sz="1400"/>
          </a:p>
          <a:p>
            <a:pPr indent="0" lvl="0" marL="0" rtl="0" algn="l">
              <a:spcBef>
                <a:spcPts val="1600"/>
              </a:spcBef>
              <a:spcAft>
                <a:spcPts val="0"/>
              </a:spcAft>
              <a:buNone/>
            </a:pPr>
            <a:r>
              <a:rPr lang="en" sz="1100" u="sng">
                <a:solidFill>
                  <a:schemeClr val="hlink"/>
                </a:solidFill>
                <a:hlinkClick r:id="rId3"/>
              </a:rPr>
              <a:t>https://www.youtube.com/watch?v=SSo_EIwHSd4</a:t>
            </a:r>
            <a:r>
              <a:rPr lang="en" sz="1400"/>
              <a:t> </a:t>
            </a:r>
            <a:endParaRPr sz="1400"/>
          </a:p>
          <a:p>
            <a:pPr indent="0" lvl="0" marL="0" rtl="0" algn="l">
              <a:spcBef>
                <a:spcPts val="1600"/>
              </a:spcBef>
              <a:spcAft>
                <a:spcPts val="1600"/>
              </a:spcAft>
              <a:buNone/>
            </a:pPr>
            <a:r>
              <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8"/>
          <p:cNvSpPr txBox="1"/>
          <p:nvPr>
            <p:ph type="title"/>
          </p:nvPr>
        </p:nvSpPr>
        <p:spPr>
          <a:xfrm>
            <a:off x="311700" y="445025"/>
            <a:ext cx="8520600" cy="119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Blockchain Term</a:t>
            </a:r>
            <a:endParaRPr/>
          </a:p>
          <a:p>
            <a:pPr indent="0" lvl="0" marL="0" rtl="0" algn="ctr">
              <a:spcBef>
                <a:spcPts val="0"/>
              </a:spcBef>
              <a:spcAft>
                <a:spcPts val="0"/>
              </a:spcAft>
              <a:buNone/>
            </a:pPr>
            <a:r>
              <a:rPr lang="en"/>
              <a:t> Distributed System (2/3)</a:t>
            </a:r>
            <a:endParaRPr/>
          </a:p>
        </p:txBody>
      </p:sp>
      <p:sp>
        <p:nvSpPr>
          <p:cNvPr id="146" name="Google Shape;146;p28"/>
          <p:cNvSpPr txBox="1"/>
          <p:nvPr>
            <p:ph idx="1" type="body"/>
          </p:nvPr>
        </p:nvSpPr>
        <p:spPr>
          <a:xfrm>
            <a:off x="311700" y="1809525"/>
            <a:ext cx="8520600" cy="275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Two (2) layers of protection were given in the previous slide.</a:t>
            </a:r>
            <a:endParaRPr/>
          </a:p>
          <a:p>
            <a:pPr indent="-317500" lvl="1" marL="914400" rtl="0" algn="l">
              <a:spcBef>
                <a:spcPts val="0"/>
              </a:spcBef>
              <a:spcAft>
                <a:spcPts val="0"/>
              </a:spcAft>
              <a:buSzPts val="1400"/>
              <a:buChar char="○"/>
            </a:pPr>
            <a:r>
              <a:rPr lang="en"/>
              <a:t>Hash Certification</a:t>
            </a:r>
            <a:endParaRPr/>
          </a:p>
          <a:p>
            <a:pPr indent="-317500" lvl="1" marL="914400" rtl="0" algn="l">
              <a:spcBef>
                <a:spcPts val="0"/>
              </a:spcBef>
              <a:spcAft>
                <a:spcPts val="0"/>
              </a:spcAft>
              <a:buSzPts val="1400"/>
              <a:buChar char="○"/>
            </a:pPr>
            <a:r>
              <a:rPr lang="en"/>
              <a:t>Proof of Work</a:t>
            </a:r>
            <a:endParaRPr/>
          </a:p>
          <a:p>
            <a:pPr indent="-342900" lvl="0" marL="457200" rtl="0" algn="l">
              <a:spcBef>
                <a:spcPts val="0"/>
              </a:spcBef>
              <a:spcAft>
                <a:spcPts val="0"/>
              </a:spcAft>
              <a:buSzPts val="1800"/>
              <a:buChar char="●"/>
            </a:pPr>
            <a:r>
              <a:rPr lang="en"/>
              <a:t>Opening the construction of the blockchain to inspection by the public (with each member serving as a node in a distributed system) provides another layer of protection; 51% of the nodes have to validate the block.</a:t>
            </a:r>
            <a:endParaRPr/>
          </a:p>
          <a:p>
            <a:pPr indent="-342900" lvl="0" marL="457200" rtl="0" algn="l">
              <a:spcBef>
                <a:spcPts val="0"/>
              </a:spcBef>
              <a:spcAft>
                <a:spcPts val="0"/>
              </a:spcAft>
              <a:buSzPts val="1800"/>
              <a:buChar char="●"/>
            </a:pPr>
            <a:r>
              <a:rPr lang="en"/>
              <a:t>At each node, the blockchain for the data is being certified simultaneously and in coordination with the other certified nodes.</a:t>
            </a:r>
            <a:endParaRPr/>
          </a:p>
          <a:p>
            <a:pPr indent="-342900" lvl="0" marL="457200" rtl="0" algn="l">
              <a:spcBef>
                <a:spcPts val="0"/>
              </a:spcBef>
              <a:spcAft>
                <a:spcPts val="0"/>
              </a:spcAft>
              <a:buSzPts val="1800"/>
              <a:buChar char="●"/>
            </a:pPr>
            <a:r>
              <a:rPr lang="en"/>
              <a:t>The reward for this inspection is cryptocurrency.</a:t>
            </a:r>
            <a:endParaRPr/>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9"/>
          <p:cNvSpPr txBox="1"/>
          <p:nvPr>
            <p:ph type="title"/>
          </p:nvPr>
        </p:nvSpPr>
        <p:spPr>
          <a:xfrm>
            <a:off x="311700" y="445025"/>
            <a:ext cx="8520600" cy="119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Blockchain Term</a:t>
            </a:r>
            <a:endParaRPr/>
          </a:p>
          <a:p>
            <a:pPr indent="0" lvl="0" marL="0" rtl="0" algn="ctr">
              <a:spcBef>
                <a:spcPts val="0"/>
              </a:spcBef>
              <a:spcAft>
                <a:spcPts val="0"/>
              </a:spcAft>
              <a:buNone/>
            </a:pPr>
            <a:r>
              <a:rPr lang="en"/>
              <a:t>Ledger (3/3) </a:t>
            </a:r>
            <a:endParaRPr/>
          </a:p>
        </p:txBody>
      </p:sp>
      <p:sp>
        <p:nvSpPr>
          <p:cNvPr id="152" name="Google Shape;152;p29"/>
          <p:cNvSpPr txBox="1"/>
          <p:nvPr>
            <p:ph idx="1" type="body"/>
          </p:nvPr>
        </p:nvSpPr>
        <p:spPr>
          <a:xfrm>
            <a:off x="311700" y="2367250"/>
            <a:ext cx="8520600" cy="2201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Structure and Process of Verification Form a Ledger</a:t>
            </a:r>
            <a:endParaRPr/>
          </a:p>
          <a:p>
            <a:pPr indent="-342900" lvl="0" marL="457200" rtl="0" algn="l">
              <a:spcBef>
                <a:spcPts val="0"/>
              </a:spcBef>
              <a:spcAft>
                <a:spcPts val="0"/>
              </a:spcAft>
              <a:buSzPts val="1800"/>
              <a:buChar char="●"/>
            </a:pPr>
            <a:r>
              <a:rPr lang="en"/>
              <a:t>Ledger Further Checked by Distributed System</a:t>
            </a:r>
            <a:endParaRPr/>
          </a:p>
          <a:p>
            <a:pPr indent="-342900" lvl="0" marL="457200" rtl="0" algn="l">
              <a:spcBef>
                <a:spcPts val="0"/>
              </a:spcBef>
              <a:spcAft>
                <a:spcPts val="0"/>
              </a:spcAft>
              <a:buSzPts val="1800"/>
              <a:buChar char="●"/>
            </a:pPr>
            <a:r>
              <a:rPr lang="en"/>
              <a:t>At Least One Vulnerability - 51% Attack</a:t>
            </a:r>
            <a:endParaRPr/>
          </a:p>
          <a:p>
            <a:pPr indent="0" lvl="0" marL="0" rtl="0" algn="l">
              <a:spcBef>
                <a:spcPts val="16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30"/>
          <p:cNvSpPr txBox="1"/>
          <p:nvPr>
            <p:ph type="title"/>
          </p:nvPr>
        </p:nvSpPr>
        <p:spPr>
          <a:xfrm>
            <a:off x="311700" y="445025"/>
            <a:ext cx="8520600" cy="119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Blockchain Application</a:t>
            </a:r>
            <a:endParaRPr/>
          </a:p>
          <a:p>
            <a:pPr indent="0" lvl="0" marL="0" rtl="0" algn="ctr">
              <a:spcBef>
                <a:spcPts val="0"/>
              </a:spcBef>
              <a:spcAft>
                <a:spcPts val="0"/>
              </a:spcAft>
              <a:buNone/>
            </a:pPr>
            <a:r>
              <a:rPr lang="en"/>
              <a:t>Solution to Byzantine Siege Problem</a:t>
            </a:r>
            <a:endParaRPr/>
          </a:p>
        </p:txBody>
      </p:sp>
      <p:sp>
        <p:nvSpPr>
          <p:cNvPr id="158" name="Google Shape;158;p30"/>
          <p:cNvSpPr txBox="1"/>
          <p:nvPr>
            <p:ph idx="1" type="body"/>
          </p:nvPr>
        </p:nvSpPr>
        <p:spPr>
          <a:xfrm>
            <a:off x="311700" y="4344875"/>
            <a:ext cx="8520600" cy="4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https://medium.com/nakamo-to/the-byzantine-generals-problem-1ae994eaba7e</a:t>
            </a:r>
            <a:endParaRPr sz="2400"/>
          </a:p>
          <a:p>
            <a:pPr indent="0" lvl="0" marL="0" rtl="0" algn="l">
              <a:spcBef>
                <a:spcPts val="1600"/>
              </a:spcBef>
              <a:spcAft>
                <a:spcPts val="1600"/>
              </a:spcAft>
              <a:buNone/>
            </a:pPr>
            <a:r>
              <a:t/>
            </a:r>
            <a:endParaRPr/>
          </a:p>
        </p:txBody>
      </p:sp>
      <p:pic>
        <p:nvPicPr>
          <p:cNvPr id="159" name="Google Shape;159;p30"/>
          <p:cNvPicPr preferRelativeResize="0"/>
          <p:nvPr/>
        </p:nvPicPr>
        <p:blipFill>
          <a:blip r:embed="rId4">
            <a:alphaModFix/>
          </a:blip>
          <a:stretch>
            <a:fillRect/>
          </a:stretch>
        </p:blipFill>
        <p:spPr>
          <a:xfrm>
            <a:off x="2333725" y="1636025"/>
            <a:ext cx="4265250" cy="24040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31"/>
          <p:cNvSpPr txBox="1"/>
          <p:nvPr>
            <p:ph type="title"/>
          </p:nvPr>
        </p:nvSpPr>
        <p:spPr>
          <a:xfrm>
            <a:off x="311700" y="445025"/>
            <a:ext cx="8520600" cy="119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Blockchain Terms</a:t>
            </a:r>
            <a:endParaRPr/>
          </a:p>
          <a:p>
            <a:pPr indent="0" lvl="0" marL="0" rtl="0" algn="ctr">
              <a:spcBef>
                <a:spcPts val="0"/>
              </a:spcBef>
              <a:spcAft>
                <a:spcPts val="0"/>
              </a:spcAft>
              <a:buNone/>
            </a:pPr>
            <a:r>
              <a:rPr lang="en"/>
              <a:t>Summary</a:t>
            </a:r>
            <a:endParaRPr/>
          </a:p>
        </p:txBody>
      </p:sp>
      <p:sp>
        <p:nvSpPr>
          <p:cNvPr id="165" name="Google Shape;165;p31"/>
          <p:cNvSpPr txBox="1"/>
          <p:nvPr>
            <p:ph idx="1" type="body"/>
          </p:nvPr>
        </p:nvSpPr>
        <p:spPr>
          <a:xfrm>
            <a:off x="311700" y="1636025"/>
            <a:ext cx="8520600" cy="31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One may substitute the term “blockchain” for “a series of individualized data structures, or blocks of data, arranged in a specific sequence, or chain.” A distributed system serves to certify each data structure by having independent nodes validate each block in the chain. This certification process is supposed to supersede challenges and weaknesses in modern ledger technology; a blockchain is supposed to be the best ledger on Earth. </a:t>
            </a:r>
            <a:endParaRPr sz="2400"/>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AutoNum type="romanUcPeriod"/>
            </a:pPr>
            <a:r>
              <a:rPr lang="en" sz="2400"/>
              <a:t>Big Question</a:t>
            </a:r>
            <a:endParaRPr sz="2400"/>
          </a:p>
          <a:p>
            <a:pPr indent="-381000" lvl="0" marL="457200" rtl="0" algn="l">
              <a:spcBef>
                <a:spcPts val="0"/>
              </a:spcBef>
              <a:spcAft>
                <a:spcPts val="0"/>
              </a:spcAft>
              <a:buSzPts val="2400"/>
              <a:buAutoNum type="romanUcPeriod"/>
            </a:pPr>
            <a:r>
              <a:rPr lang="en" sz="2400"/>
              <a:t>Learning Resources</a:t>
            </a:r>
            <a:endParaRPr sz="2400"/>
          </a:p>
          <a:p>
            <a:pPr indent="-381000" lvl="0" marL="457200" rtl="0" algn="l">
              <a:spcBef>
                <a:spcPts val="0"/>
              </a:spcBef>
              <a:spcAft>
                <a:spcPts val="0"/>
              </a:spcAft>
              <a:buSzPts val="2400"/>
              <a:buAutoNum type="romanUcPeriod"/>
            </a:pPr>
            <a:r>
              <a:rPr lang="en" sz="2400"/>
              <a:t>Special Topic - Blockchain</a:t>
            </a:r>
            <a:endParaRPr sz="2400"/>
          </a:p>
          <a:p>
            <a:pPr indent="0" lvl="0" marL="0" rtl="0" algn="l">
              <a:spcBef>
                <a:spcPts val="1600"/>
              </a:spcBef>
              <a:spcAft>
                <a:spcPts val="1600"/>
              </a:spcAft>
              <a:buNone/>
            </a:pPr>
            <a:r>
              <a:rPr lang="en" sz="2400"/>
              <a:t>Special Request...</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32"/>
          <p:cNvSpPr txBox="1"/>
          <p:nvPr>
            <p:ph type="title"/>
          </p:nvPr>
        </p:nvSpPr>
        <p:spPr>
          <a:xfrm>
            <a:off x="311700" y="445025"/>
            <a:ext cx="8520600" cy="119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Blockchain - Next Episode</a:t>
            </a:r>
            <a:endParaRPr/>
          </a:p>
          <a:p>
            <a:pPr indent="0" lvl="0" marL="0" rtl="0" algn="ctr">
              <a:spcBef>
                <a:spcPts val="0"/>
              </a:spcBef>
              <a:spcAft>
                <a:spcPts val="0"/>
              </a:spcAft>
              <a:buNone/>
            </a:pPr>
            <a:r>
              <a:rPr lang="en"/>
              <a:t>Blockchain Applications</a:t>
            </a:r>
            <a:endParaRPr/>
          </a:p>
        </p:txBody>
      </p:sp>
      <p:pic>
        <p:nvPicPr>
          <p:cNvPr id="171" name="Google Shape;171;p32"/>
          <p:cNvPicPr preferRelativeResize="0"/>
          <p:nvPr/>
        </p:nvPicPr>
        <p:blipFill>
          <a:blip r:embed="rId3">
            <a:alphaModFix/>
          </a:blip>
          <a:stretch>
            <a:fillRect/>
          </a:stretch>
        </p:blipFill>
        <p:spPr>
          <a:xfrm>
            <a:off x="3876650" y="1636025"/>
            <a:ext cx="1061465" cy="1593725"/>
          </a:xfrm>
          <a:prstGeom prst="rect">
            <a:avLst/>
          </a:prstGeom>
          <a:noFill/>
          <a:ln>
            <a:noFill/>
          </a:ln>
        </p:spPr>
      </p:pic>
      <p:pic>
        <p:nvPicPr>
          <p:cNvPr id="172" name="Google Shape;172;p32"/>
          <p:cNvPicPr preferRelativeResize="0"/>
          <p:nvPr/>
        </p:nvPicPr>
        <p:blipFill>
          <a:blip r:embed="rId4">
            <a:alphaModFix/>
          </a:blip>
          <a:stretch>
            <a:fillRect/>
          </a:stretch>
        </p:blipFill>
        <p:spPr>
          <a:xfrm>
            <a:off x="2739801" y="3370676"/>
            <a:ext cx="3335175" cy="15937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3"/>
          <p:cNvSpPr txBox="1"/>
          <p:nvPr>
            <p:ph type="title"/>
          </p:nvPr>
        </p:nvSpPr>
        <p:spPr>
          <a:xfrm>
            <a:off x="311700" y="445025"/>
            <a:ext cx="8520600" cy="119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a:t>
            </a:r>
            <a:endParaRPr/>
          </a:p>
        </p:txBody>
      </p:sp>
      <p:sp>
        <p:nvSpPr>
          <p:cNvPr id="178" name="Google Shape;178;p33"/>
          <p:cNvSpPr txBox="1"/>
          <p:nvPr>
            <p:ph idx="1" type="body"/>
          </p:nvPr>
        </p:nvSpPr>
        <p:spPr>
          <a:xfrm>
            <a:off x="311700" y="2367250"/>
            <a:ext cx="8520600" cy="220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Sources Coming Soon.</a:t>
            </a:r>
            <a:endParaRPr/>
          </a:p>
          <a:p>
            <a:pPr indent="0" lvl="0" marL="0" rtl="0" algn="l">
              <a:spcBef>
                <a:spcPts val="16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 </a:t>
            </a:r>
            <a:r>
              <a:rPr lang="en"/>
              <a:t>Big Question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Question</a:t>
            </a:r>
            <a:endParaRPr/>
          </a:p>
        </p:txBody>
      </p:sp>
      <p:sp>
        <p:nvSpPr>
          <p:cNvPr id="72" name="Google Shape;72;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How Awesome Would It Be for Us to Reconvene This Time Next Year (December 2020) and Share Our Great Progress Together in Computer Science?</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Ancillary Questions</a:t>
            </a:r>
            <a:endParaRPr/>
          </a:p>
        </p:txBody>
      </p:sp>
      <p:sp>
        <p:nvSpPr>
          <p:cNvPr id="78" name="Google Shape;78;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How would one go about studying computer science?</a:t>
            </a:r>
            <a:endParaRPr sz="2400"/>
          </a:p>
          <a:p>
            <a:pPr indent="-381000" lvl="0" marL="457200" rtl="0" algn="l">
              <a:spcBef>
                <a:spcPts val="0"/>
              </a:spcBef>
              <a:spcAft>
                <a:spcPts val="0"/>
              </a:spcAft>
              <a:buSzPts val="2400"/>
              <a:buChar char="●"/>
            </a:pPr>
            <a:r>
              <a:rPr lang="en" sz="2400"/>
              <a:t>In what ways would one have to change in order to make big gains in computer science?</a:t>
            </a:r>
            <a:endParaRPr sz="2400"/>
          </a:p>
          <a:p>
            <a:pPr indent="-381000" lvl="0" marL="457200" rtl="0" algn="l">
              <a:spcBef>
                <a:spcPts val="0"/>
              </a:spcBef>
              <a:spcAft>
                <a:spcPts val="0"/>
              </a:spcAft>
              <a:buSzPts val="2400"/>
              <a:buChar char="●"/>
            </a:pPr>
            <a:r>
              <a:rPr lang="en" sz="2400"/>
              <a:t>Together, let’s make our shared computer science endeavor special. Let’s make our journey special and something that brings the best of us. What makes most endeavors fizzle and burn out?</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II Learning Resources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+++T1CG ACADEMY+++</a:t>
            </a:r>
            <a:endParaRPr/>
          </a:p>
        </p:txBody>
      </p:sp>
      <p:pic>
        <p:nvPicPr>
          <p:cNvPr id="89" name="Google Shape;89;p19"/>
          <p:cNvPicPr preferRelativeResize="0"/>
          <p:nvPr/>
        </p:nvPicPr>
        <p:blipFill>
          <a:blip r:embed="rId3">
            <a:alphaModFix/>
          </a:blip>
          <a:stretch>
            <a:fillRect/>
          </a:stretch>
        </p:blipFill>
        <p:spPr>
          <a:xfrm>
            <a:off x="523850" y="1078101"/>
            <a:ext cx="7876926" cy="39731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6" name="Google Shape;96;p20"/>
          <p:cNvPicPr preferRelativeResize="0"/>
          <p:nvPr/>
        </p:nvPicPr>
        <p:blipFill>
          <a:blip r:embed="rId3">
            <a:alphaModFix/>
          </a:blip>
          <a:stretch>
            <a:fillRect/>
          </a:stretch>
        </p:blipFill>
        <p:spPr>
          <a:xfrm>
            <a:off x="311700" y="445025"/>
            <a:ext cx="8639174" cy="4113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Daily Drills</a:t>
            </a:r>
            <a:endParaRPr/>
          </a:p>
        </p:txBody>
      </p:sp>
      <p:pic>
        <p:nvPicPr>
          <p:cNvPr id="102" name="Google Shape;102;p21"/>
          <p:cNvPicPr preferRelativeResize="0"/>
          <p:nvPr/>
        </p:nvPicPr>
        <p:blipFill>
          <a:blip r:embed="rId3">
            <a:alphaModFix/>
          </a:blip>
          <a:stretch>
            <a:fillRect/>
          </a:stretch>
        </p:blipFill>
        <p:spPr>
          <a:xfrm>
            <a:off x="780113" y="1304751"/>
            <a:ext cx="7682977" cy="3677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